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7" r:id="rId4"/>
    <p:sldId id="280" r:id="rId5"/>
    <p:sldId id="263" r:id="rId6"/>
    <p:sldId id="264" r:id="rId7"/>
    <p:sldId id="282" r:id="rId8"/>
    <p:sldId id="283" r:id="rId9"/>
    <p:sldId id="259" r:id="rId10"/>
    <p:sldId id="268" r:id="rId11"/>
    <p:sldId id="269" r:id="rId12"/>
    <p:sldId id="270" r:id="rId13"/>
    <p:sldId id="284" r:id="rId14"/>
    <p:sldId id="260" r:id="rId15"/>
    <p:sldId id="271" r:id="rId16"/>
    <p:sldId id="272" r:id="rId17"/>
    <p:sldId id="273" r:id="rId18"/>
    <p:sldId id="261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009193"/>
    <a:srgbClr val="0432FF"/>
    <a:srgbClr val="521B93"/>
    <a:srgbClr val="FFFC00"/>
    <a:srgbClr val="000000"/>
    <a:srgbClr val="9437FF"/>
    <a:srgbClr val="FF2600"/>
    <a:srgbClr val="1062A8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AB030-51D8-3243-A52B-71AF7300D4D6}" type="datetimeFigureOut">
              <a:rPr lang="en-CO" smtClean="0"/>
              <a:t>6/18/20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9D1CE-04D1-2848-8A8F-C2CFCEDD355A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0492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3B9A-9DAA-C047-A3EB-E1CA3C4C9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CCB6E-DFBF-6048-BAFC-B84844E79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184B9-30B4-F245-9F20-8084504DE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2DE4-14AE-984C-AE6B-BD611A898620}" type="datetime1">
              <a:rPr lang="en-US" smtClean="0"/>
              <a:t>6/18/20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12B6C-17EA-464C-AED7-67646272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29E7D-37D0-464C-87C7-25918F2C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97453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2043-E404-2B4F-B1FF-7ADCD800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20D62-0017-DA4C-9FF2-6B667434E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169B1-6AB6-5E4C-8D2E-DF213EAB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DD15-8BBF-AA48-9430-D40E458C38A2}" type="datetime1">
              <a:rPr lang="en-US" smtClean="0"/>
              <a:t>6/18/20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42232-F2C8-B44E-B951-1011DB34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ED12-9B69-BB48-B42E-EBA79D6A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4316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CFF3A-6660-894B-95DA-6230CD67C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1DE31-9F18-AB44-9EC9-89D598A24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6AD4F-9DB2-554A-A387-508B2515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A368-0615-6946-9418-34AC9D888C28}" type="datetime1">
              <a:rPr lang="en-US" smtClean="0"/>
              <a:t>6/18/20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C6A97-408D-234E-BF05-EE849292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1E466-DAAF-E04E-8F01-E0759AB6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5286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90E2-0C9B-C84D-B123-8B976436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D527-5971-2D4F-809E-A59F8CC78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2AC0D-5FDA-974A-9B8D-355975DC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E1C63-E811-D440-9644-60DFD6A4DAFB}" type="datetime1">
              <a:rPr lang="en-US" smtClean="0"/>
              <a:t>6/18/20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49A0-848E-B345-9A98-CFD8A5BA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8246-8888-4D47-A32B-D54A907B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24014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08BC-386B-B74A-B9B0-0F0C15FB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2F9D-18E8-764C-9480-3B777CEF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7C3D-BED1-6E4F-A170-489C2CB4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593D-6E94-D842-95F5-E02979EA5D75}" type="datetime1">
              <a:rPr lang="en-US" smtClean="0"/>
              <a:t>6/18/20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663E6-37F9-6D42-92D9-26512F04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53C2A-2B64-BA45-8803-EC76273C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1746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6E88-9391-3642-8CA2-3116DAFC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77FF1-8899-8B42-935E-C9576FA23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11243-9351-8842-B971-B0015C4AA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EB443-C05A-8547-9C3F-C12ECAC20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48A74-95C5-1A48-88BE-3C11CC4A61FC}" type="datetime1">
              <a:rPr lang="en-US" smtClean="0"/>
              <a:t>6/18/20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0108B-1143-A240-B873-358F7BA8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72D9B-E1B4-9A4A-B874-632C6476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91411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7FDF-1AE8-C541-B70B-245354B8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B6299-0EDA-134A-AB92-5FD221CBB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187D4-203A-5248-A650-AB18E86D4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CE67F-AFAA-4741-B284-D9A291655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3BC408-ADD9-1E4D-B58B-38C6AFA79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BB85F-4AC1-794C-BD4F-60521B5E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02BA-80D3-2540-AB30-E47B337371D3}" type="datetime1">
              <a:rPr lang="en-US" smtClean="0"/>
              <a:t>6/18/20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30E8-7812-A74F-AA3F-C52856B5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D029F-2DC8-4647-994F-B3B2DA36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3350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D432-DD32-304F-B06D-951B8708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8C689-0DE9-FA47-9711-AB737825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6EADC-6830-DF42-B1D6-4B12D953D7DB}" type="datetime1">
              <a:rPr lang="en-US" smtClean="0"/>
              <a:t>6/18/20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AA7D8-DFBE-1C4A-8C77-332DE6A6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74BB2-4541-7142-994F-3A2B2FC93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6622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70B4F-ED03-5249-B0CB-B8B37BFF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E3F32-ED1D-CA49-8E93-0126C64F4630}" type="datetime1">
              <a:rPr lang="en-US" smtClean="0"/>
              <a:t>6/18/20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F58AB-B67A-4243-B2F5-E609A191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9F82B-0F36-5746-9A29-A1CF6667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8966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7B88-5CB3-3945-8EAE-545039EB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0011-836F-9F46-A38B-B0CEC1DC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59389-3FC2-6B4F-A40B-2B62AAA79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423F0-7502-C34B-BFF8-4E98CC37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787E-94AD-DA43-A83C-0FB5ED1EB128}" type="datetime1">
              <a:rPr lang="en-US" smtClean="0"/>
              <a:t>6/18/20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5FCCD-A00F-D447-8743-859E2270A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0BC4E-5D80-0F46-96A2-0DD0CF6F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6043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5D17-9D99-E046-8860-61E71013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09BF-552B-1144-AF39-FD4761AD0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6853D-8C9E-AF44-A59D-E1E446B22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BE9A0-0F97-5E46-86F5-D4F840EC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C22D-6ACE-8243-8D68-AB514886D120}" type="datetime1">
              <a:rPr lang="en-US" smtClean="0"/>
              <a:t>6/18/20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8D0C7-7B69-0146-938C-35F44ECA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297D9-DFAD-D243-8225-78FF6C1B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5678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5FA1E8-35FB-2345-BE3F-F8E4FED9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DCBC8-2DF9-2F43-945B-6A9E662D2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06A8C-5D1A-964B-A2F7-2E5B5301D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B455F-965E-E443-BE65-B50606222865}" type="datetime1">
              <a:rPr lang="en-US" smtClean="0"/>
              <a:t>6/18/20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BF2F7-E6CD-D945-AFBC-3569AB2D5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5FDB2-05E3-8245-AF38-E9BAEC43E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8877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41.png"/><Relationship Id="rId7" Type="http://schemas.openxmlformats.org/officeDocument/2006/relationships/image" Target="../media/image4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gi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0" Type="http://schemas.openxmlformats.org/officeDocument/2006/relationships/image" Target="../media/image48.gif"/><Relationship Id="rId4" Type="http://schemas.openxmlformats.org/officeDocument/2006/relationships/image" Target="../media/image42.gif"/><Relationship Id="rId9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3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E9626-C588-8147-8A8C-77C6987EBE68}"/>
              </a:ext>
            </a:extLst>
          </p:cNvPr>
          <p:cNvGrpSpPr/>
          <p:nvPr/>
        </p:nvGrpSpPr>
        <p:grpSpPr>
          <a:xfrm>
            <a:off x="-4146428" y="-905400"/>
            <a:ext cx="20026132" cy="8668800"/>
            <a:chOff x="-4073276" y="-905256"/>
            <a:chExt cx="20026132" cy="86685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4F0DFF6-013D-7D44-A81D-0520543A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073276" y="-905256"/>
              <a:ext cx="20026132" cy="866851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E76E21-3DB9-6B4D-A83E-59A42D88825B}"/>
                </a:ext>
              </a:extLst>
            </p:cNvPr>
            <p:cNvSpPr txBox="1"/>
            <p:nvPr/>
          </p:nvSpPr>
          <p:spPr>
            <a:xfrm>
              <a:off x="325374" y="201168"/>
              <a:ext cx="1111910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4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Dinámica de mercado de valores </a:t>
              </a:r>
            </a:p>
            <a:p>
              <a:r>
                <a:rPr lang="en-CO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Celular automata Estocástico</a:t>
              </a:r>
              <a:endParaRPr lang="en-CO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1162D6-6AAE-9545-8FEA-1024A818B221}"/>
              </a:ext>
            </a:extLst>
          </p:cNvPr>
          <p:cNvSpPr txBox="1"/>
          <p:nvPr/>
        </p:nvSpPr>
        <p:spPr>
          <a:xfrm>
            <a:off x="2328672" y="1644213"/>
            <a:ext cx="6986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Procesos Estocásticos</a:t>
            </a:r>
          </a:p>
          <a:p>
            <a:pPr algn="ctr"/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Proyecto final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87776D-BF8B-8542-8C93-7255D810B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912" y="5518196"/>
            <a:ext cx="1954088" cy="107725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CA07A85F-8885-EE42-ADF5-C068F1D34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0318" y="5857243"/>
            <a:ext cx="731520" cy="73152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515A996-3D11-B44F-9049-3F3A61EA6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7058" y="5940355"/>
            <a:ext cx="1503989" cy="5953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B22CAF-4253-B84C-A6FF-88A89FB74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713" y="5855182"/>
            <a:ext cx="750774" cy="73358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A91730C-D430-C148-A879-EB832E98911C}"/>
              </a:ext>
            </a:extLst>
          </p:cNvPr>
          <p:cNvSpPr txBox="1"/>
          <p:nvPr/>
        </p:nvSpPr>
        <p:spPr>
          <a:xfrm>
            <a:off x="2328672" y="4297530"/>
            <a:ext cx="75346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Johan S. Mendez</a:t>
            </a:r>
          </a:p>
          <a:p>
            <a:pPr algn="ctr"/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Instituto de Ciencias Nucleares</a:t>
            </a:r>
          </a:p>
          <a:p>
            <a:pPr algn="ctr"/>
            <a:r>
              <a:rPr lang="en-CO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Junio 2020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BEFD8D45-2653-F34A-B2D8-BA7A072C2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3776" y="5133393"/>
            <a:ext cx="1324057" cy="14878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DDA3B34-A953-F84B-B965-DD8FB1C9DA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7516" y="430288"/>
            <a:ext cx="2044446" cy="20353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75408B2-D93C-7447-9895-F42AD5F365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8654" y="5802379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46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738E-C813-3548-B341-641627AB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10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BD523-5121-9D43-801C-2097E101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54FBCE8-FAAB-2642-A21B-3F2DB4980E3B}"/>
              </a:ext>
            </a:extLst>
          </p:cNvPr>
          <p:cNvGrpSpPr/>
          <p:nvPr/>
        </p:nvGrpSpPr>
        <p:grpSpPr>
          <a:xfrm>
            <a:off x="135467" y="253182"/>
            <a:ext cx="6688666" cy="931334"/>
            <a:chOff x="135467" y="253182"/>
            <a:chExt cx="6688666" cy="93133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1D34430-1D82-4648-B92C-68FB65CD9B54}"/>
                </a:ext>
              </a:extLst>
            </p:cNvPr>
            <p:cNvSpPr/>
            <p:nvPr/>
          </p:nvSpPr>
          <p:spPr>
            <a:xfrm>
              <a:off x="135467" y="253182"/>
              <a:ext cx="6688666" cy="931334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77FCFA-6CE7-3149-A824-51CE0241DB18}"/>
                </a:ext>
              </a:extLst>
            </p:cNvPr>
            <p:cNvSpPr txBox="1"/>
            <p:nvPr/>
          </p:nvSpPr>
          <p:spPr>
            <a:xfrm>
              <a:off x="440267" y="458096"/>
              <a:ext cx="6383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Percolación (Incendios Forestales)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5AD808-A150-934E-9C9D-160686B21F54}"/>
              </a:ext>
            </a:extLst>
          </p:cNvPr>
          <p:cNvSpPr txBox="1"/>
          <p:nvPr/>
        </p:nvSpPr>
        <p:spPr>
          <a:xfrm>
            <a:off x="440267" y="1981199"/>
            <a:ext cx="47074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Paso del agua a travé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 de un medio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poroso</a:t>
            </a:r>
            <a:endParaRPr lang="en-C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56CBDE-5904-B647-99FC-B9207085E257}"/>
              </a:ext>
            </a:extLst>
          </p:cNvPr>
          <p:cNvCxnSpPr>
            <a:cxnSpLocks/>
          </p:cNvCxnSpPr>
          <p:nvPr/>
        </p:nvCxnSpPr>
        <p:spPr>
          <a:xfrm>
            <a:off x="5520266" y="2201330"/>
            <a:ext cx="1388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F4DAE8-A3BE-734F-975C-D978ECA8603F}"/>
              </a:ext>
            </a:extLst>
          </p:cNvPr>
          <p:cNvGrpSpPr/>
          <p:nvPr/>
        </p:nvGrpSpPr>
        <p:grpSpPr>
          <a:xfrm>
            <a:off x="7213600" y="1456267"/>
            <a:ext cx="4798783" cy="1497629"/>
            <a:chOff x="7213600" y="1456267"/>
            <a:chExt cx="4798783" cy="149762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82C4FCE-56FB-AE48-8821-9E26EDDC6D85}"/>
                </a:ext>
              </a:extLst>
            </p:cNvPr>
            <p:cNvSpPr/>
            <p:nvPr/>
          </p:nvSpPr>
          <p:spPr>
            <a:xfrm>
              <a:off x="7213600" y="1456267"/>
              <a:ext cx="3589867" cy="1497629"/>
            </a:xfrm>
            <a:prstGeom prst="roundRect">
              <a:avLst/>
            </a:prstGeom>
            <a:solidFill>
              <a:srgbClr val="008F00">
                <a:alpha val="2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35AC9C-57F6-7A47-9E9C-E2B2E73D224B}"/>
                </a:ext>
              </a:extLst>
            </p:cNvPr>
            <p:cNvSpPr txBox="1"/>
            <p:nvPr/>
          </p:nvSpPr>
          <p:spPr>
            <a:xfrm>
              <a:off x="7433734" y="1753567"/>
              <a:ext cx="45786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Epidemiología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Incendios Forestales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Epidemiología</a:t>
              </a:r>
            </a:p>
            <a:p>
              <a:endParaRPr lang="en-CO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CF703F-AAC0-7647-B60C-1F7C71E350F0}"/>
              </a:ext>
            </a:extLst>
          </p:cNvPr>
          <p:cNvSpPr txBox="1"/>
          <p:nvPr/>
        </p:nvSpPr>
        <p:spPr>
          <a:xfrm>
            <a:off x="5520266" y="1753567"/>
            <a:ext cx="154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Aplicaciones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28870D-94B2-2949-B77A-EE4660FB5D41}"/>
              </a:ext>
            </a:extLst>
          </p:cNvPr>
          <p:cNvGrpSpPr/>
          <p:nvPr/>
        </p:nvGrpSpPr>
        <p:grpSpPr>
          <a:xfrm>
            <a:off x="904521" y="3369734"/>
            <a:ext cx="6338006" cy="394731"/>
            <a:chOff x="1027993" y="3849130"/>
            <a:chExt cx="6338006" cy="3947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23B2BA-764C-BB42-B9EE-879E09C77212}"/>
                </a:ext>
              </a:extLst>
            </p:cNvPr>
            <p:cNvSpPr txBox="1"/>
            <p:nvPr/>
          </p:nvSpPr>
          <p:spPr>
            <a:xfrm>
              <a:off x="2929466" y="3874529"/>
              <a:ext cx="4436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Probabilidad de ocupación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F00E87-76A5-364B-8955-266F1278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993" y="3849130"/>
              <a:ext cx="246944" cy="2963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E754D0-3EB9-2649-A0C1-77D1FABF8EDE}"/>
              </a:ext>
            </a:extLst>
          </p:cNvPr>
          <p:cNvGrpSpPr/>
          <p:nvPr/>
        </p:nvGrpSpPr>
        <p:grpSpPr>
          <a:xfrm>
            <a:off x="270934" y="4174071"/>
            <a:ext cx="5943599" cy="407214"/>
            <a:chOff x="423333" y="4504269"/>
            <a:chExt cx="5943599" cy="407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9CBFBA-6A63-5141-A0A6-9A25414E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333" y="4538950"/>
              <a:ext cx="1676399" cy="3725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F53809-44CE-3944-9089-AFD0D3095667}"/>
                </a:ext>
              </a:extLst>
            </p:cNvPr>
            <p:cNvSpPr txBox="1"/>
            <p:nvPr/>
          </p:nvSpPr>
          <p:spPr>
            <a:xfrm>
              <a:off x="2929465" y="4504269"/>
              <a:ext cx="3437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Probabilidad de no ocupación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1BABDD-B69D-3548-8A9E-21B06EF180D1}"/>
              </a:ext>
            </a:extLst>
          </p:cNvPr>
          <p:cNvGrpSpPr/>
          <p:nvPr/>
        </p:nvGrpSpPr>
        <p:grpSpPr>
          <a:xfrm>
            <a:off x="6824133" y="3076599"/>
            <a:ext cx="4274254" cy="1862667"/>
            <a:chOff x="6214533" y="3242737"/>
            <a:chExt cx="4274254" cy="1862667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760BD85B-976A-D845-8BED-DACCD395C89F}"/>
                </a:ext>
              </a:extLst>
            </p:cNvPr>
            <p:cNvSpPr/>
            <p:nvPr/>
          </p:nvSpPr>
          <p:spPr>
            <a:xfrm>
              <a:off x="6214533" y="3242737"/>
              <a:ext cx="246945" cy="1862667"/>
            </a:xfrm>
            <a:prstGeom prst="rightBrace">
              <a:avLst>
                <a:gd name="adj1" fmla="val 41666"/>
                <a:gd name="adj2" fmla="val 49091"/>
              </a:avLst>
            </a:prstGeom>
            <a:ln>
              <a:solidFill>
                <a:srgbClr val="008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4A04F8-3FAE-9046-AD29-2F77FF32FB7E}"/>
                </a:ext>
              </a:extLst>
            </p:cNvPr>
            <p:cNvSpPr txBox="1"/>
            <p:nvPr/>
          </p:nvSpPr>
          <p:spPr>
            <a:xfrm>
              <a:off x="7242527" y="3916861"/>
              <a:ext cx="3246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b="1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¡ Ocupación aleatoria !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BF9A10-A4EC-294D-8054-1FA0C97D10E8}"/>
              </a:ext>
            </a:extLst>
          </p:cNvPr>
          <p:cNvSpPr txBox="1"/>
          <p:nvPr/>
        </p:nvSpPr>
        <p:spPr>
          <a:xfrm>
            <a:off x="2167467" y="5571067"/>
            <a:ext cx="832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¡ La ocupación es independiente de sus vecinos en el primer paso 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6F825F-4B1D-5048-84CC-CDC0092E1F64}"/>
              </a:ext>
            </a:extLst>
          </p:cNvPr>
          <p:cNvSpPr txBox="1"/>
          <p:nvPr/>
        </p:nvSpPr>
        <p:spPr>
          <a:xfrm>
            <a:off x="8009264" y="4150833"/>
            <a:ext cx="342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Formación de clusters</a:t>
            </a:r>
          </a:p>
        </p:txBody>
      </p:sp>
    </p:spTree>
    <p:extLst>
      <p:ext uri="{BB962C8B-B14F-4D97-AF65-F5344CB8AC3E}">
        <p14:creationId xmlns:p14="http://schemas.microsoft.com/office/powerpoint/2010/main" val="359180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4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738E-C813-3548-B341-641627AB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11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E9787-DD62-7941-83F7-FB3D79B4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EDA2B2-32C2-0B47-AB3E-0C644EAA5FEE}"/>
              </a:ext>
            </a:extLst>
          </p:cNvPr>
          <p:cNvGrpSpPr/>
          <p:nvPr/>
        </p:nvGrpSpPr>
        <p:grpSpPr>
          <a:xfrm>
            <a:off x="135467" y="253182"/>
            <a:ext cx="6688666" cy="931334"/>
            <a:chOff x="135467" y="253182"/>
            <a:chExt cx="6688666" cy="93133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37C72A-42D8-024E-9CDC-949C4C26791B}"/>
                </a:ext>
              </a:extLst>
            </p:cNvPr>
            <p:cNvSpPr/>
            <p:nvPr/>
          </p:nvSpPr>
          <p:spPr>
            <a:xfrm>
              <a:off x="135467" y="253182"/>
              <a:ext cx="6688666" cy="931334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B408FB-E24C-AF4C-A3E7-2F15BF44AD27}"/>
                </a:ext>
              </a:extLst>
            </p:cNvPr>
            <p:cNvSpPr txBox="1"/>
            <p:nvPr/>
          </p:nvSpPr>
          <p:spPr>
            <a:xfrm>
              <a:off x="440267" y="458096"/>
              <a:ext cx="6383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Percolación (Incendios Forestales)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50C1762-9B36-9F4D-A655-C94B6A8A581C}"/>
              </a:ext>
            </a:extLst>
          </p:cNvPr>
          <p:cNvGrpSpPr/>
          <p:nvPr/>
        </p:nvGrpSpPr>
        <p:grpSpPr>
          <a:xfrm>
            <a:off x="440268" y="1744133"/>
            <a:ext cx="6752165" cy="377799"/>
            <a:chOff x="440268" y="1744133"/>
            <a:chExt cx="6752165" cy="3777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AC7431-99CE-3949-9567-3072D06AFC4B}"/>
                </a:ext>
              </a:extLst>
            </p:cNvPr>
            <p:cNvSpPr txBox="1"/>
            <p:nvPr/>
          </p:nvSpPr>
          <p:spPr>
            <a:xfrm>
              <a:off x="440268" y="1744133"/>
              <a:ext cx="3335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Transición de fase geométrica 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BB0783-84C7-A343-8341-B240F5D58473}"/>
                </a:ext>
              </a:extLst>
            </p:cNvPr>
            <p:cNvCxnSpPr/>
            <p:nvPr/>
          </p:nvCxnSpPr>
          <p:spPr>
            <a:xfrm>
              <a:off x="4047067" y="1947333"/>
              <a:ext cx="1371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4BFDB22-BB0D-1D41-AEBC-96800450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833" y="1817132"/>
              <a:ext cx="1244600" cy="3048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9BD8A-BF90-CF48-8964-CB4BB013CE4F}"/>
              </a:ext>
            </a:extLst>
          </p:cNvPr>
          <p:cNvGrpSpPr/>
          <p:nvPr/>
        </p:nvGrpSpPr>
        <p:grpSpPr>
          <a:xfrm>
            <a:off x="7586133" y="718849"/>
            <a:ext cx="4834468" cy="2591699"/>
            <a:chOff x="7586133" y="718849"/>
            <a:chExt cx="4834468" cy="259169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C3D5727-E0BC-5F4B-A30D-B90B83659D8F}"/>
                </a:ext>
              </a:extLst>
            </p:cNvPr>
            <p:cNvGrpSpPr/>
            <p:nvPr/>
          </p:nvGrpSpPr>
          <p:grpSpPr>
            <a:xfrm>
              <a:off x="7586133" y="718849"/>
              <a:ext cx="4284134" cy="2159818"/>
              <a:chOff x="7586133" y="718849"/>
              <a:chExt cx="4284134" cy="2159818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A2C6FCA-A074-B049-A301-ED4CBD00DAE2}"/>
                  </a:ext>
                </a:extLst>
              </p:cNvPr>
              <p:cNvSpPr/>
              <p:nvPr/>
            </p:nvSpPr>
            <p:spPr>
              <a:xfrm>
                <a:off x="7586133" y="718849"/>
                <a:ext cx="4284134" cy="2159818"/>
              </a:xfrm>
              <a:prstGeom prst="roundRect">
                <a:avLst/>
              </a:prstGeom>
              <a:solidFill>
                <a:srgbClr val="008F00">
                  <a:alpha val="10000"/>
                </a:srgbClr>
              </a:solidFill>
              <a:ln>
                <a:solidFill>
                  <a:srgbClr val="00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1B3B6A-E522-604F-99EF-233BFF511649}"/>
                  </a:ext>
                </a:extLst>
              </p:cNvPr>
              <p:cNvSpPr txBox="1"/>
              <p:nvPr/>
            </p:nvSpPr>
            <p:spPr>
              <a:xfrm>
                <a:off x="8331200" y="981316"/>
                <a:ext cx="3539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O" b="1" dirty="0">
                    <a:solidFill>
                      <a:srgbClr val="008F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Numero total de clusters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0BF051F-3D3D-974C-BF44-D7CCF9BD1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4433" y="1646981"/>
                <a:ext cx="3669805" cy="79375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18B7E9C-E67B-A041-9DDB-6AF92DDF7AA2}"/>
                </a:ext>
              </a:extLst>
            </p:cNvPr>
            <p:cNvGrpSpPr/>
            <p:nvPr/>
          </p:nvGrpSpPr>
          <p:grpSpPr>
            <a:xfrm>
              <a:off x="8356600" y="2941216"/>
              <a:ext cx="4064001" cy="369332"/>
              <a:chOff x="7806266" y="3076247"/>
              <a:chExt cx="4064001" cy="36933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3FD8C0E-5C47-0D48-9E78-604029062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6266" y="3174999"/>
                <a:ext cx="444745" cy="193863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1B622-D11D-B642-B2EF-DB56D8FE6191}"/>
                  </a:ext>
                </a:extLst>
              </p:cNvPr>
              <p:cNvSpPr txBox="1"/>
              <p:nvPr/>
            </p:nvSpPr>
            <p:spPr>
              <a:xfrm>
                <a:off x="8466667" y="3076247"/>
                <a:ext cx="340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O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Exponente crítico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EADD9F-2CEE-A442-9461-3597A953E693}"/>
              </a:ext>
            </a:extLst>
          </p:cNvPr>
          <p:cNvGrpSpPr/>
          <p:nvPr/>
        </p:nvGrpSpPr>
        <p:grpSpPr>
          <a:xfrm>
            <a:off x="660400" y="2712649"/>
            <a:ext cx="5638800" cy="2158565"/>
            <a:chOff x="1016000" y="3039968"/>
            <a:chExt cx="5638800" cy="2158565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D9A5FF5-2E79-8C48-B1ED-49362AEFCB75}"/>
                </a:ext>
              </a:extLst>
            </p:cNvPr>
            <p:cNvSpPr/>
            <p:nvPr/>
          </p:nvSpPr>
          <p:spPr>
            <a:xfrm>
              <a:off x="1016000" y="3039968"/>
              <a:ext cx="5638800" cy="2158565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A2A639D-E918-714C-B346-14E6678E2641}"/>
                </a:ext>
              </a:extLst>
            </p:cNvPr>
            <p:cNvSpPr/>
            <p:nvPr/>
          </p:nvSpPr>
          <p:spPr>
            <a:xfrm>
              <a:off x="2209803" y="3271930"/>
              <a:ext cx="3487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O" b="1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Tamaño promedio de Clusters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F78408F-A7DD-804B-BA17-A921A026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6416" y="3774475"/>
              <a:ext cx="4779433" cy="95799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9018D2-EBDC-BC4A-B544-2637E9969780}"/>
              </a:ext>
            </a:extLst>
          </p:cNvPr>
          <p:cNvGrpSpPr/>
          <p:nvPr/>
        </p:nvGrpSpPr>
        <p:grpSpPr>
          <a:xfrm>
            <a:off x="8106804" y="4095287"/>
            <a:ext cx="2611997" cy="2583191"/>
            <a:chOff x="8106804" y="4095287"/>
            <a:chExt cx="2611997" cy="258319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06D70E-23BD-054A-B542-5D2A9A66B122}"/>
                </a:ext>
              </a:extLst>
            </p:cNvPr>
            <p:cNvSpPr txBox="1"/>
            <p:nvPr/>
          </p:nvSpPr>
          <p:spPr>
            <a:xfrm>
              <a:off x="8106804" y="4095287"/>
              <a:ext cx="2611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2400" b="1" dirty="0"/>
                <a:t>Percolación directa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915DE68-55CA-EA4D-938B-67FC5D4A0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1219" y="4645801"/>
              <a:ext cx="2403165" cy="2032677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FC25DC8-3B30-4C43-93B4-FC694E5B0A0C}"/>
              </a:ext>
            </a:extLst>
          </p:cNvPr>
          <p:cNvSpPr txBox="1"/>
          <p:nvPr/>
        </p:nvSpPr>
        <p:spPr>
          <a:xfrm>
            <a:off x="1030816" y="5604933"/>
            <a:ext cx="5911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Crecimiento en una dirección preferencial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473549-BED8-2B45-879E-41AD1CF718DF}"/>
              </a:ext>
            </a:extLst>
          </p:cNvPr>
          <p:cNvCxnSpPr/>
          <p:nvPr/>
        </p:nvCxnSpPr>
        <p:spPr>
          <a:xfrm flipH="1">
            <a:off x="6197600" y="5757333"/>
            <a:ext cx="1388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09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45D44-BF07-0E43-9099-D5FF619D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6E20B7-BAAB-F745-8709-B1E2107C0DE6}"/>
              </a:ext>
            </a:extLst>
          </p:cNvPr>
          <p:cNvGrpSpPr/>
          <p:nvPr/>
        </p:nvGrpSpPr>
        <p:grpSpPr>
          <a:xfrm>
            <a:off x="135467" y="253182"/>
            <a:ext cx="6688666" cy="931334"/>
            <a:chOff x="135467" y="253182"/>
            <a:chExt cx="6688666" cy="93133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CCF14-0ACB-AA4A-8983-11F1D94C3590}"/>
                </a:ext>
              </a:extLst>
            </p:cNvPr>
            <p:cNvSpPr/>
            <p:nvPr/>
          </p:nvSpPr>
          <p:spPr>
            <a:xfrm>
              <a:off x="135467" y="253182"/>
              <a:ext cx="6688666" cy="931334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816AFB-D287-0D4D-ABEF-CEEEC651EB0D}"/>
                </a:ext>
              </a:extLst>
            </p:cNvPr>
            <p:cNvSpPr txBox="1"/>
            <p:nvPr/>
          </p:nvSpPr>
          <p:spPr>
            <a:xfrm>
              <a:off x="440267" y="458096"/>
              <a:ext cx="6383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Percolación (Incendios Forestales)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BAF57C-D451-944F-B567-D23E1CEC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580" y="115238"/>
            <a:ext cx="1729507" cy="1707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D0B14-A14F-804B-AB2B-728E1EB78E78}"/>
              </a:ext>
            </a:extLst>
          </p:cNvPr>
          <p:cNvSpPr txBox="1"/>
          <p:nvPr/>
        </p:nvSpPr>
        <p:spPr>
          <a:xfrm>
            <a:off x="7128933" y="608782"/>
            <a:ext cx="200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b="1" dirty="0"/>
              <a:t>Percolación directa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692F0-8381-BF4E-8362-BFCF9802A0C3}"/>
              </a:ext>
            </a:extLst>
          </p:cNvPr>
          <p:cNvGrpSpPr/>
          <p:nvPr/>
        </p:nvGrpSpPr>
        <p:grpSpPr>
          <a:xfrm>
            <a:off x="240658" y="1408823"/>
            <a:ext cx="6639511" cy="5449177"/>
            <a:chOff x="240658" y="1408823"/>
            <a:chExt cx="6639511" cy="54491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36A49F2-2937-BC4D-8665-6F473F814B4B}"/>
                </a:ext>
              </a:extLst>
            </p:cNvPr>
            <p:cNvGrpSpPr/>
            <p:nvPr/>
          </p:nvGrpSpPr>
          <p:grpSpPr>
            <a:xfrm>
              <a:off x="240658" y="1420227"/>
              <a:ext cx="3213742" cy="2474386"/>
              <a:chOff x="240658" y="1420227"/>
              <a:chExt cx="3213742" cy="24743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8228257-955A-974B-A719-CDB64ED17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658" y="1484307"/>
                <a:ext cx="3213742" cy="241030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4CC5DDB-CF2E-A44C-AC6E-D27248351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6166" y="1420227"/>
                <a:ext cx="1279398" cy="31737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361DA6-92F8-E64A-85CD-D6FA6640D8CA}"/>
                </a:ext>
              </a:extLst>
            </p:cNvPr>
            <p:cNvGrpSpPr/>
            <p:nvPr/>
          </p:nvGrpSpPr>
          <p:grpSpPr>
            <a:xfrm>
              <a:off x="3632200" y="1408823"/>
              <a:ext cx="3213741" cy="2509234"/>
              <a:chOff x="3632200" y="1408823"/>
              <a:chExt cx="3213741" cy="25092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D1B19F7-B801-744F-B166-D9B4116A8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2200" y="1507751"/>
                <a:ext cx="3213741" cy="241030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25E608F-DCCF-5543-9931-671A58CDE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9371" y="1408823"/>
                <a:ext cx="1279398" cy="312525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D62ECC4-40E7-3746-9FD1-46737054EBAB}"/>
                </a:ext>
              </a:extLst>
            </p:cNvPr>
            <p:cNvGrpSpPr/>
            <p:nvPr/>
          </p:nvGrpSpPr>
          <p:grpSpPr>
            <a:xfrm>
              <a:off x="240659" y="4312330"/>
              <a:ext cx="3213741" cy="2545670"/>
              <a:chOff x="240659" y="4312330"/>
              <a:chExt cx="3213741" cy="254567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E07D682-20B8-8349-9889-C0D274829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659" y="4447694"/>
                <a:ext cx="3213741" cy="241030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588DD79-1CA2-6143-ABAF-037C25787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7830" y="4312330"/>
                <a:ext cx="1279398" cy="31492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6ABA30D-7067-524D-AF5E-7BDBA8399F3F}"/>
                </a:ext>
              </a:extLst>
            </p:cNvPr>
            <p:cNvGrpSpPr/>
            <p:nvPr/>
          </p:nvGrpSpPr>
          <p:grpSpPr>
            <a:xfrm>
              <a:off x="3666428" y="4268129"/>
              <a:ext cx="3213741" cy="2589871"/>
              <a:chOff x="3666428" y="4268129"/>
              <a:chExt cx="3213741" cy="258987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8349865-1AF8-114E-B3A6-4FF7FAC2C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66428" y="4447694"/>
                <a:ext cx="3213741" cy="241030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84D8A60-50A2-A84F-BADF-DF34C142B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33599" y="4268129"/>
                <a:ext cx="1279398" cy="359129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46B852-42EB-CB43-9787-8B946BD84ECC}"/>
              </a:ext>
            </a:extLst>
          </p:cNvPr>
          <p:cNvSpPr txBox="1"/>
          <p:nvPr/>
        </p:nvSpPr>
        <p:spPr>
          <a:xfrm>
            <a:off x="7116258" y="2223705"/>
            <a:ext cx="3996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Dirección preferencial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Alta anisotropía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Aparecen dos escalas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Influencia del entorno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67B8B0-4E38-1945-BD39-6DE2C5CBD59E}"/>
              </a:ext>
            </a:extLst>
          </p:cNvPr>
          <p:cNvCxnSpPr/>
          <p:nvPr/>
        </p:nvCxnSpPr>
        <p:spPr>
          <a:xfrm>
            <a:off x="9316327" y="3918057"/>
            <a:ext cx="0" cy="52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2DEF68-A717-E04B-A7F2-8365246A056B}"/>
              </a:ext>
            </a:extLst>
          </p:cNvPr>
          <p:cNvSpPr txBox="1"/>
          <p:nvPr/>
        </p:nvSpPr>
        <p:spPr>
          <a:xfrm>
            <a:off x="7128932" y="4755794"/>
            <a:ext cx="450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Infleuncia de Von Neumann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inversores se guian por el entorno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inversor siempre quiere más dinero</a:t>
            </a:r>
          </a:p>
        </p:txBody>
      </p:sp>
    </p:spTree>
    <p:extLst>
      <p:ext uri="{BB962C8B-B14F-4D97-AF65-F5344CB8AC3E}">
        <p14:creationId xmlns:p14="http://schemas.microsoft.com/office/powerpoint/2010/main" val="247250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3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45D44-BF07-0E43-9099-D5FF619D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6E20B7-BAAB-F745-8709-B1E2107C0DE6}"/>
              </a:ext>
            </a:extLst>
          </p:cNvPr>
          <p:cNvGrpSpPr/>
          <p:nvPr/>
        </p:nvGrpSpPr>
        <p:grpSpPr>
          <a:xfrm>
            <a:off x="135467" y="253182"/>
            <a:ext cx="6688666" cy="931334"/>
            <a:chOff x="135467" y="253182"/>
            <a:chExt cx="6688666" cy="93133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CCF14-0ACB-AA4A-8983-11F1D94C3590}"/>
                </a:ext>
              </a:extLst>
            </p:cNvPr>
            <p:cNvSpPr/>
            <p:nvPr/>
          </p:nvSpPr>
          <p:spPr>
            <a:xfrm>
              <a:off x="135467" y="253182"/>
              <a:ext cx="6688666" cy="931334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816AFB-D287-0D4D-ABEF-CEEEC651EB0D}"/>
                </a:ext>
              </a:extLst>
            </p:cNvPr>
            <p:cNvSpPr txBox="1"/>
            <p:nvPr/>
          </p:nvSpPr>
          <p:spPr>
            <a:xfrm>
              <a:off x="440267" y="458096"/>
              <a:ext cx="6383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Percolación (Incendios Forestales)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BAF57C-D451-944F-B567-D23E1CEC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580" y="115238"/>
            <a:ext cx="1729507" cy="1707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D0B14-A14F-804B-AB2B-728E1EB78E78}"/>
              </a:ext>
            </a:extLst>
          </p:cNvPr>
          <p:cNvSpPr txBox="1"/>
          <p:nvPr/>
        </p:nvSpPr>
        <p:spPr>
          <a:xfrm>
            <a:off x="7128933" y="608782"/>
            <a:ext cx="200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b="1" dirty="0"/>
              <a:t>Percolación directa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6B852-42EB-CB43-9787-8B946BD84ECC}"/>
              </a:ext>
            </a:extLst>
          </p:cNvPr>
          <p:cNvSpPr txBox="1"/>
          <p:nvPr/>
        </p:nvSpPr>
        <p:spPr>
          <a:xfrm>
            <a:off x="7116258" y="2223705"/>
            <a:ext cx="3996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Dirección preferencial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Alta anisotropía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Aparecen dos escalas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Influencia del entorno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67B8B0-4E38-1945-BD39-6DE2C5CBD59E}"/>
              </a:ext>
            </a:extLst>
          </p:cNvPr>
          <p:cNvCxnSpPr/>
          <p:nvPr/>
        </p:nvCxnSpPr>
        <p:spPr>
          <a:xfrm>
            <a:off x="9316327" y="3918057"/>
            <a:ext cx="0" cy="52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2DEF68-A717-E04B-A7F2-8365246A056B}"/>
              </a:ext>
            </a:extLst>
          </p:cNvPr>
          <p:cNvSpPr txBox="1"/>
          <p:nvPr/>
        </p:nvSpPr>
        <p:spPr>
          <a:xfrm>
            <a:off x="7128932" y="4755794"/>
            <a:ext cx="450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Infleuncia de Von Neumann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inversores se guian por el entorno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inversor siempre quiere más dinero</a:t>
            </a:r>
          </a:p>
        </p:txBody>
      </p:sp>
    </p:spTree>
    <p:extLst>
      <p:ext uri="{BB962C8B-B14F-4D97-AF65-F5344CB8AC3E}">
        <p14:creationId xmlns:p14="http://schemas.microsoft.com/office/powerpoint/2010/main" val="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3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6" y="4049668"/>
            <a:ext cx="3463816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14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6657320" y="4044167"/>
            <a:ext cx="188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6733638" y="1161980"/>
            <a:ext cx="507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</a:rPr>
              <a:t>2. Percolación (Incendios Forestales)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B60751-7630-FD44-A8DA-DDB4D2B76BBE}"/>
              </a:ext>
            </a:extLst>
          </p:cNvPr>
          <p:cNvGrpSpPr/>
          <p:nvPr/>
        </p:nvGrpSpPr>
        <p:grpSpPr>
          <a:xfrm>
            <a:off x="209862" y="1133777"/>
            <a:ext cx="5105717" cy="2613600"/>
            <a:chOff x="209862" y="1133778"/>
            <a:chExt cx="5105717" cy="2612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4FEA96-0E14-E444-BBC0-D2C271E40B78}"/>
                </a:ext>
              </a:extLst>
            </p:cNvPr>
            <p:cNvSpPr txBox="1"/>
            <p:nvPr/>
          </p:nvSpPr>
          <p:spPr>
            <a:xfrm>
              <a:off x="384048" y="1161980"/>
              <a:ext cx="4224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/>
                <a:t>1. Descripción del problema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8DAA2-F567-674F-B3CE-6F6B22015450}"/>
                </a:ext>
              </a:extLst>
            </p:cNvPr>
            <p:cNvGrpSpPr/>
            <p:nvPr/>
          </p:nvGrpSpPr>
          <p:grpSpPr>
            <a:xfrm>
              <a:off x="209862" y="1133778"/>
              <a:ext cx="5105717" cy="2612065"/>
              <a:chOff x="209862" y="1133778"/>
              <a:chExt cx="5105717" cy="261206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5B697C3-CA0E-D345-B81B-52A8D7B86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0000"/>
              </a:blip>
              <a:stretch>
                <a:fillRect/>
              </a:stretch>
            </p:blipFill>
            <p:spPr>
              <a:xfrm>
                <a:off x="209862" y="2029266"/>
                <a:ext cx="5105717" cy="1716577"/>
              </a:xfrm>
              <a:prstGeom prst="rect">
                <a:avLst/>
              </a:prstGeom>
            </p:spPr>
          </p:pic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A3DBFA7-C205-A342-BBD9-E624CD216733}"/>
                  </a:ext>
                </a:extLst>
              </p:cNvPr>
              <p:cNvSpPr/>
              <p:nvPr/>
            </p:nvSpPr>
            <p:spPr>
              <a:xfrm>
                <a:off x="323366" y="1133778"/>
                <a:ext cx="3753960" cy="557266"/>
              </a:xfrm>
              <a:prstGeom prst="roundRect">
                <a:avLst/>
              </a:prstGeom>
              <a:solidFill>
                <a:schemeClr val="bg1">
                  <a:lumMod val="65000"/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O" dirty="0">
                  <a:solidFill>
                    <a:srgbClr val="0432FF"/>
                  </a:solidFill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F18617-AB09-E743-8F3A-A722FE56538B}"/>
              </a:ext>
            </a:extLst>
          </p:cNvPr>
          <p:cNvGrpSpPr/>
          <p:nvPr/>
        </p:nvGrpSpPr>
        <p:grpSpPr>
          <a:xfrm>
            <a:off x="5146784" y="1117502"/>
            <a:ext cx="6335682" cy="2980562"/>
            <a:chOff x="5146784" y="1117502"/>
            <a:chExt cx="6335682" cy="29805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A348B5-6C95-E042-8921-878CE64F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5146784" y="1500202"/>
              <a:ext cx="3463816" cy="25978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E50E6F-88D7-2A4F-B303-6851759F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8849152" y="1898827"/>
              <a:ext cx="1923753" cy="1945614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FF5EC3-D9BD-AE49-8937-52CD432EF1DE}"/>
                </a:ext>
              </a:extLst>
            </p:cNvPr>
            <p:cNvSpPr/>
            <p:nvPr/>
          </p:nvSpPr>
          <p:spPr>
            <a:xfrm>
              <a:off x="6616295" y="1117502"/>
              <a:ext cx="4866171" cy="557266"/>
            </a:xfrm>
            <a:prstGeom prst="roundRect">
              <a:avLst/>
            </a:prstGeom>
            <a:solidFill>
              <a:srgbClr val="008F00">
                <a:alpha val="9804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6616295" y="4024023"/>
            <a:ext cx="1994305" cy="557266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15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2E70-48CC-7C43-9657-8D375D14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1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16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954EA-710D-9840-A909-56DCA840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17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6104C-4B70-3644-A990-0D76C153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83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6" y="4049668"/>
            <a:ext cx="3463816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18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6657320" y="4044167"/>
            <a:ext cx="188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6733638" y="1161980"/>
            <a:ext cx="507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</a:rPr>
              <a:t>2. Percolación (Incendios Forestales)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B60751-7630-FD44-A8DA-DDB4D2B76BBE}"/>
              </a:ext>
            </a:extLst>
          </p:cNvPr>
          <p:cNvGrpSpPr/>
          <p:nvPr/>
        </p:nvGrpSpPr>
        <p:grpSpPr>
          <a:xfrm>
            <a:off x="209862" y="1133777"/>
            <a:ext cx="5105717" cy="2613600"/>
            <a:chOff x="209862" y="1133778"/>
            <a:chExt cx="5105717" cy="2612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4FEA96-0E14-E444-BBC0-D2C271E40B78}"/>
                </a:ext>
              </a:extLst>
            </p:cNvPr>
            <p:cNvSpPr txBox="1"/>
            <p:nvPr/>
          </p:nvSpPr>
          <p:spPr>
            <a:xfrm>
              <a:off x="384048" y="1161980"/>
              <a:ext cx="4224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/>
                <a:t>1. Descripción del problema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8DAA2-F567-674F-B3CE-6F6B22015450}"/>
                </a:ext>
              </a:extLst>
            </p:cNvPr>
            <p:cNvGrpSpPr/>
            <p:nvPr/>
          </p:nvGrpSpPr>
          <p:grpSpPr>
            <a:xfrm>
              <a:off x="209862" y="1133778"/>
              <a:ext cx="5105717" cy="2612065"/>
              <a:chOff x="209862" y="1133778"/>
              <a:chExt cx="5105717" cy="261206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5B697C3-CA0E-D345-B81B-52A8D7B86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0000"/>
              </a:blip>
              <a:stretch>
                <a:fillRect/>
              </a:stretch>
            </p:blipFill>
            <p:spPr>
              <a:xfrm>
                <a:off x="209862" y="2029266"/>
                <a:ext cx="5105717" cy="1716577"/>
              </a:xfrm>
              <a:prstGeom prst="rect">
                <a:avLst/>
              </a:prstGeom>
            </p:spPr>
          </p:pic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A3DBFA7-C205-A342-BBD9-E624CD216733}"/>
                  </a:ext>
                </a:extLst>
              </p:cNvPr>
              <p:cNvSpPr/>
              <p:nvPr/>
            </p:nvSpPr>
            <p:spPr>
              <a:xfrm>
                <a:off x="323366" y="1133778"/>
                <a:ext cx="3753960" cy="557266"/>
              </a:xfrm>
              <a:prstGeom prst="roundRect">
                <a:avLst/>
              </a:prstGeom>
              <a:solidFill>
                <a:schemeClr val="bg1">
                  <a:lumMod val="65000"/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O" dirty="0">
                  <a:solidFill>
                    <a:srgbClr val="0432FF"/>
                  </a:solidFill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F18617-AB09-E743-8F3A-A722FE56538B}"/>
              </a:ext>
            </a:extLst>
          </p:cNvPr>
          <p:cNvGrpSpPr/>
          <p:nvPr/>
        </p:nvGrpSpPr>
        <p:grpSpPr>
          <a:xfrm>
            <a:off x="5146784" y="1117502"/>
            <a:ext cx="6335682" cy="2980562"/>
            <a:chOff x="5146784" y="1117502"/>
            <a:chExt cx="6335682" cy="29805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A348B5-6C95-E042-8921-878CE64F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5146784" y="1500202"/>
              <a:ext cx="3463816" cy="25978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E50E6F-88D7-2A4F-B303-6851759F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8849152" y="1898827"/>
              <a:ext cx="1923753" cy="1945614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FF5EC3-D9BD-AE49-8937-52CD432EF1DE}"/>
                </a:ext>
              </a:extLst>
            </p:cNvPr>
            <p:cNvSpPr/>
            <p:nvPr/>
          </p:nvSpPr>
          <p:spPr>
            <a:xfrm>
              <a:off x="6616295" y="1117502"/>
              <a:ext cx="4866171" cy="557266"/>
            </a:xfrm>
            <a:prstGeom prst="roundRect">
              <a:avLst/>
            </a:prstGeom>
            <a:solidFill>
              <a:srgbClr val="008F00">
                <a:alpha val="9804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6616295" y="4024023"/>
            <a:ext cx="1994305" cy="557266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91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19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26032-9733-D846-9EC2-F593B2FB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8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5" y="4049668"/>
            <a:ext cx="3824469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5675018" y="4658046"/>
            <a:ext cx="287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5759355" y="1161980"/>
            <a:ext cx="60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Percolación (Incendios Forestales)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FEA96-0E14-E444-BBC0-D2C271E40B78}"/>
              </a:ext>
            </a:extLst>
          </p:cNvPr>
          <p:cNvSpPr txBox="1"/>
          <p:nvPr/>
        </p:nvSpPr>
        <p:spPr>
          <a:xfrm>
            <a:off x="384048" y="1161996"/>
            <a:ext cx="4224528" cy="461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Descripción del problema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E8DAA2-F567-674F-B3CE-6F6B22015450}"/>
              </a:ext>
            </a:extLst>
          </p:cNvPr>
          <p:cNvGrpSpPr/>
          <p:nvPr/>
        </p:nvGrpSpPr>
        <p:grpSpPr>
          <a:xfrm>
            <a:off x="218024" y="1149059"/>
            <a:ext cx="4466290" cy="2398898"/>
            <a:chOff x="41878" y="129607"/>
            <a:chExt cx="5105717" cy="26479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B697C3-CA0E-D345-B81B-52A8D7B86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78" y="1060991"/>
              <a:ext cx="5105717" cy="1716577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A3DBFA7-C205-A342-BBD9-E624CD216733}"/>
                </a:ext>
              </a:extLst>
            </p:cNvPr>
            <p:cNvSpPr/>
            <p:nvPr/>
          </p:nvSpPr>
          <p:spPr>
            <a:xfrm flipV="1">
              <a:off x="204686" y="129607"/>
              <a:ext cx="4829341" cy="566028"/>
            </a:xfrm>
            <a:prstGeom prst="roundRect">
              <a:avLst/>
            </a:prstGeom>
            <a:solidFill>
              <a:schemeClr val="bg1">
                <a:lumMod val="65000"/>
                <a:alpha val="9804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9A348B5-6C95-E042-8921-878CE64F2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306" y="1600329"/>
            <a:ext cx="3864908" cy="28986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E50E6F-88D7-2A4F-B303-6851759F2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152" y="1898827"/>
            <a:ext cx="1923753" cy="1945614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FF5EC3-D9BD-AE49-8937-52CD432EF1DE}"/>
              </a:ext>
            </a:extLst>
          </p:cNvPr>
          <p:cNvSpPr/>
          <p:nvPr/>
        </p:nvSpPr>
        <p:spPr>
          <a:xfrm>
            <a:off x="5675018" y="1117502"/>
            <a:ext cx="5412680" cy="557266"/>
          </a:xfrm>
          <a:prstGeom prst="roundRect">
            <a:avLst/>
          </a:prstGeom>
          <a:solidFill>
            <a:srgbClr val="008F00">
              <a:alpha val="9804"/>
            </a:srgbClr>
          </a:solidFill>
          <a:ln>
            <a:solidFill>
              <a:srgbClr val="008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5655422" y="4616088"/>
            <a:ext cx="2216562" cy="545579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97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20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5604B-6D18-1D48-9036-8CD00B0C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21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40FD9-07A4-5C4D-BD0C-55561726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5" y="4049668"/>
            <a:ext cx="3824469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3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5675018" y="4658046"/>
            <a:ext cx="287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5759355" y="1161980"/>
            <a:ext cx="60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Percolación (Incendios Forestales)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FEA96-0E14-E444-BBC0-D2C271E40B78}"/>
              </a:ext>
            </a:extLst>
          </p:cNvPr>
          <p:cNvSpPr txBox="1"/>
          <p:nvPr/>
        </p:nvSpPr>
        <p:spPr>
          <a:xfrm>
            <a:off x="384048" y="1161996"/>
            <a:ext cx="4224528" cy="461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Descripción del problema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697C3-CA0E-D345-B81B-52A8D7B86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4" y="1992839"/>
            <a:ext cx="4466290" cy="1555118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A3DBFA7-C205-A342-BBD9-E624CD216733}"/>
              </a:ext>
            </a:extLst>
          </p:cNvPr>
          <p:cNvSpPr/>
          <p:nvPr/>
        </p:nvSpPr>
        <p:spPr>
          <a:xfrm flipV="1">
            <a:off x="360442" y="1149059"/>
            <a:ext cx="4224527" cy="512788"/>
          </a:xfrm>
          <a:prstGeom prst="roundRect">
            <a:avLst/>
          </a:prstGeom>
          <a:solidFill>
            <a:schemeClr val="bg1">
              <a:lumMod val="65000"/>
              <a:alpha val="9804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A348B5-6C95-E042-8921-878CE64F2EB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669306" y="1600329"/>
            <a:ext cx="3864908" cy="28986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E50E6F-88D7-2A4F-B303-6851759F2AA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8849152" y="1898827"/>
            <a:ext cx="1923753" cy="1945614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FF5EC3-D9BD-AE49-8937-52CD432EF1DE}"/>
              </a:ext>
            </a:extLst>
          </p:cNvPr>
          <p:cNvSpPr/>
          <p:nvPr/>
        </p:nvSpPr>
        <p:spPr>
          <a:xfrm>
            <a:off x="5675018" y="1117502"/>
            <a:ext cx="5412680" cy="557266"/>
          </a:xfrm>
          <a:prstGeom prst="roundRect">
            <a:avLst/>
          </a:prstGeom>
          <a:solidFill>
            <a:srgbClr val="008F00">
              <a:alpha val="9804"/>
            </a:srgbClr>
          </a:solidFill>
          <a:ln>
            <a:solidFill>
              <a:srgbClr val="008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5655422" y="4616088"/>
            <a:ext cx="2216562" cy="545579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86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2ACE7-1FF4-CA47-B558-15BB423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4</a:t>
            </a:fld>
            <a:endParaRPr lang="en-C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533406-35BC-CC49-BF8B-6B5F270C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99EC572-ACD8-1548-A8B5-4034B0388E33}"/>
              </a:ext>
            </a:extLst>
          </p:cNvPr>
          <p:cNvGrpSpPr/>
          <p:nvPr/>
        </p:nvGrpSpPr>
        <p:grpSpPr>
          <a:xfrm>
            <a:off x="191069" y="177421"/>
            <a:ext cx="7137779" cy="791570"/>
            <a:chOff x="191069" y="177421"/>
            <a:chExt cx="7137779" cy="79157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4AB9B74-B0DA-F849-8D28-BC874F6032BD}"/>
                </a:ext>
              </a:extLst>
            </p:cNvPr>
            <p:cNvSpPr/>
            <p:nvPr/>
          </p:nvSpPr>
          <p:spPr>
            <a:xfrm>
              <a:off x="191069" y="177421"/>
              <a:ext cx="5063319" cy="791570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9CC59C-E91A-5940-A88F-22EA9BB0B2CA}"/>
                </a:ext>
              </a:extLst>
            </p:cNvPr>
            <p:cNvSpPr txBox="1"/>
            <p:nvPr/>
          </p:nvSpPr>
          <p:spPr>
            <a:xfrm>
              <a:off x="327546" y="272955"/>
              <a:ext cx="7001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Descripción del problema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B71637-85D6-F644-BDC8-1D2252A1FA49}"/>
              </a:ext>
            </a:extLst>
          </p:cNvPr>
          <p:cNvSpPr txBox="1"/>
          <p:nvPr/>
        </p:nvSpPr>
        <p:spPr>
          <a:xfrm>
            <a:off x="607032" y="1958882"/>
            <a:ext cx="4231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¿Qué es un índice bursatil?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08D8A9-3BB3-9F4A-BAA2-04DF6C1E4451}"/>
              </a:ext>
            </a:extLst>
          </p:cNvPr>
          <p:cNvCxnSpPr>
            <a:cxnSpLocks/>
          </p:cNvCxnSpPr>
          <p:nvPr/>
        </p:nvCxnSpPr>
        <p:spPr>
          <a:xfrm>
            <a:off x="4144046" y="2123219"/>
            <a:ext cx="1110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B57AF0-1CC6-8A42-802A-D772707C101E}"/>
              </a:ext>
            </a:extLst>
          </p:cNvPr>
          <p:cNvSpPr txBox="1"/>
          <p:nvPr/>
        </p:nvSpPr>
        <p:spPr>
          <a:xfrm>
            <a:off x="5691020" y="608782"/>
            <a:ext cx="536883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Indicador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movimiento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precios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principales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títulos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cotizan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valores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bolsa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Puede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representar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nacional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geográfico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sector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actividad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índice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evolución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conjunta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títulos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 lo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componen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aunque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 replica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exactamente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por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número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exhaustivo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valores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importante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destacar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medida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aproximada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comportamiento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cuestión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constituye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referencia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para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inversores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endParaRPr lang="en-CO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DD9FE-B5D1-2340-9614-58C0E60D31FE}"/>
              </a:ext>
            </a:extLst>
          </p:cNvPr>
          <p:cNvSpPr txBox="1"/>
          <p:nvPr/>
        </p:nvSpPr>
        <p:spPr>
          <a:xfrm>
            <a:off x="499119" y="4345121"/>
            <a:ext cx="396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¿Qué pregunta se quiere resolver?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DBA06F-80B3-1343-A1F8-0BA18E523EC0}"/>
              </a:ext>
            </a:extLst>
          </p:cNvPr>
          <p:cNvCxnSpPr>
            <a:cxnSpLocks/>
          </p:cNvCxnSpPr>
          <p:nvPr/>
        </p:nvCxnSpPr>
        <p:spPr>
          <a:xfrm>
            <a:off x="4699217" y="4529787"/>
            <a:ext cx="1110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C9A06-76BB-D24A-B44E-0E8DEEF7CDDA}"/>
              </a:ext>
            </a:extLst>
          </p:cNvPr>
          <p:cNvGrpSpPr/>
          <p:nvPr/>
        </p:nvGrpSpPr>
        <p:grpSpPr>
          <a:xfrm>
            <a:off x="6096000" y="4225396"/>
            <a:ext cx="5596881" cy="608782"/>
            <a:chOff x="6096000" y="3759911"/>
            <a:chExt cx="5596881" cy="60878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35B2CB6-26F1-604A-9E93-D37783369B76}"/>
                </a:ext>
              </a:extLst>
            </p:cNvPr>
            <p:cNvSpPr/>
            <p:nvPr/>
          </p:nvSpPr>
          <p:spPr>
            <a:xfrm>
              <a:off x="6096000" y="3759911"/>
              <a:ext cx="5596881" cy="608782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DCAB5-927D-EE49-A2E9-5036338CF462}"/>
                </a:ext>
              </a:extLst>
            </p:cNvPr>
            <p:cNvSpPr txBox="1"/>
            <p:nvPr/>
          </p:nvSpPr>
          <p:spPr>
            <a:xfrm>
              <a:off x="6265540" y="3879636"/>
              <a:ext cx="5257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solidFill>
                    <a:srgbClr val="0432FF"/>
                  </a:solidFill>
                </a:rPr>
                <a:t>¿Se puede modelar la dinamica de un índice bursatil?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FB71C1-9D1C-2E42-BE76-82C489F0F51D}"/>
              </a:ext>
            </a:extLst>
          </p:cNvPr>
          <p:cNvSpPr txBox="1"/>
          <p:nvPr/>
        </p:nvSpPr>
        <p:spPr>
          <a:xfrm>
            <a:off x="639541" y="5742179"/>
            <a:ext cx="396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¿Cómo se pretende responder?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379343-89EF-3C4C-9106-CD661815E008}"/>
              </a:ext>
            </a:extLst>
          </p:cNvPr>
          <p:cNvCxnSpPr>
            <a:cxnSpLocks/>
          </p:cNvCxnSpPr>
          <p:nvPr/>
        </p:nvCxnSpPr>
        <p:spPr>
          <a:xfrm>
            <a:off x="4603240" y="5884632"/>
            <a:ext cx="1110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0A7704-7094-3146-BD98-B20D78A34987}"/>
              </a:ext>
            </a:extLst>
          </p:cNvPr>
          <p:cNvSpPr txBox="1"/>
          <p:nvPr/>
        </p:nvSpPr>
        <p:spPr>
          <a:xfrm>
            <a:off x="6096000" y="5511346"/>
            <a:ext cx="569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Proceso estocastico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Modelar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sistemas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como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colección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masiva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objetos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simples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interactuantes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localmente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unos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otros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CO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95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build="p"/>
      <p:bldP spid="3" grpId="0"/>
      <p:bldP spid="27" grpId="0"/>
      <p:bldP spid="2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2ACE7-1FF4-CA47-B558-15BB423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5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B0FD7-CE65-A648-8D3E-9B383E75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4C1E64-F193-444B-A106-60460BA22C39}"/>
              </a:ext>
            </a:extLst>
          </p:cNvPr>
          <p:cNvSpPr txBox="1"/>
          <p:nvPr/>
        </p:nvSpPr>
        <p:spPr>
          <a:xfrm>
            <a:off x="327546" y="1254700"/>
            <a:ext cx="804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 &amp; Poor´s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empresas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más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representativas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la Bolsa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neoyorquina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FEFF18-A11F-4344-AB0D-2B03754E3502}"/>
              </a:ext>
            </a:extLst>
          </p:cNvPr>
          <p:cNvGrpSpPr/>
          <p:nvPr/>
        </p:nvGrpSpPr>
        <p:grpSpPr>
          <a:xfrm>
            <a:off x="8099910" y="223666"/>
            <a:ext cx="2216726" cy="894509"/>
            <a:chOff x="6893880" y="354068"/>
            <a:chExt cx="2452254" cy="106692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FEBA903-60FC-C14F-97BE-76DE3DBCAF19}"/>
                </a:ext>
              </a:extLst>
            </p:cNvPr>
            <p:cNvSpPr/>
            <p:nvPr/>
          </p:nvSpPr>
          <p:spPr>
            <a:xfrm>
              <a:off x="6893880" y="354068"/>
              <a:ext cx="2452254" cy="105703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264E1D-17A2-8A44-9FAD-9BC272734240}"/>
                </a:ext>
              </a:extLst>
            </p:cNvPr>
            <p:cNvGrpSpPr/>
            <p:nvPr/>
          </p:nvGrpSpPr>
          <p:grpSpPr>
            <a:xfrm>
              <a:off x="7328848" y="363966"/>
              <a:ext cx="1650567" cy="1057030"/>
              <a:chOff x="607032" y="5326287"/>
              <a:chExt cx="1650567" cy="105703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BDB396-E7D5-2E4B-987B-E5AAE90E3FCC}"/>
                  </a:ext>
                </a:extLst>
              </p:cNvPr>
              <p:cNvSpPr txBox="1"/>
              <p:nvPr/>
            </p:nvSpPr>
            <p:spPr>
              <a:xfrm>
                <a:off x="607032" y="5326287"/>
                <a:ext cx="1533925" cy="60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O" sz="2400" dirty="0">
                    <a:solidFill>
                      <a:srgbClr val="0432FF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Indice</a:t>
                </a:r>
              </a:p>
              <a:p>
                <a:pPr algn="ctr"/>
                <a:r>
                  <a:rPr lang="en-CO" sz="2400" dirty="0">
                    <a:solidFill>
                      <a:srgbClr val="0432FF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S&amp;P500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45B22-349F-CF4A-B8B4-A6D1F8B1E30E}"/>
                  </a:ext>
                </a:extLst>
              </p:cNvPr>
              <p:cNvSpPr txBox="1"/>
              <p:nvPr/>
            </p:nvSpPr>
            <p:spPr>
              <a:xfrm>
                <a:off x="853059" y="6013985"/>
                <a:ext cx="1404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AFCE98-B64D-6D4E-96D9-72733FA9CB18}"/>
              </a:ext>
            </a:extLst>
          </p:cNvPr>
          <p:cNvGrpSpPr/>
          <p:nvPr/>
        </p:nvGrpSpPr>
        <p:grpSpPr>
          <a:xfrm>
            <a:off x="191069" y="177421"/>
            <a:ext cx="7137779" cy="791570"/>
            <a:chOff x="191069" y="177421"/>
            <a:chExt cx="7137779" cy="79157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6DB397E-2958-7E46-8AFE-61CBD2D3CB07}"/>
                </a:ext>
              </a:extLst>
            </p:cNvPr>
            <p:cNvSpPr/>
            <p:nvPr/>
          </p:nvSpPr>
          <p:spPr>
            <a:xfrm>
              <a:off x="191069" y="177421"/>
              <a:ext cx="5063319" cy="791570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BC5F7F-0A4F-E244-9BEC-39BDB1A1D3F5}"/>
                </a:ext>
              </a:extLst>
            </p:cNvPr>
            <p:cNvSpPr txBox="1"/>
            <p:nvPr/>
          </p:nvSpPr>
          <p:spPr>
            <a:xfrm>
              <a:off x="327546" y="272955"/>
              <a:ext cx="7001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Descripción del problema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F9DB20-ADD2-6245-AB10-6E5DB34FEE10}"/>
              </a:ext>
            </a:extLst>
          </p:cNvPr>
          <p:cNvGrpSpPr/>
          <p:nvPr/>
        </p:nvGrpSpPr>
        <p:grpSpPr>
          <a:xfrm>
            <a:off x="7212306" y="1444874"/>
            <a:ext cx="4427543" cy="551691"/>
            <a:chOff x="7212306" y="1444874"/>
            <a:chExt cx="4427543" cy="55169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2782B0B-1EEE-1D4D-A9AD-2EAEA0729292}"/>
                </a:ext>
              </a:extLst>
            </p:cNvPr>
            <p:cNvSpPr/>
            <p:nvPr/>
          </p:nvSpPr>
          <p:spPr>
            <a:xfrm>
              <a:off x="7212306" y="1444874"/>
              <a:ext cx="4300821" cy="551691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808AD0-3D06-AB4C-8C57-3BB4FE895D55}"/>
                </a:ext>
              </a:extLst>
            </p:cNvPr>
            <p:cNvSpPr txBox="1"/>
            <p:nvPr/>
          </p:nvSpPr>
          <p:spPr>
            <a:xfrm>
              <a:off x="7495309" y="1567660"/>
              <a:ext cx="4144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¿Qué información trae este índice?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9F9FB0-F8D2-DE49-B622-DB7117D17AFF}"/>
              </a:ext>
            </a:extLst>
          </p:cNvPr>
          <p:cNvSpPr txBox="1"/>
          <p:nvPr/>
        </p:nvSpPr>
        <p:spPr>
          <a:xfrm>
            <a:off x="327546" y="2438400"/>
            <a:ext cx="492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Importantes  </a:t>
            </a: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(Volumen de negociacion)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46A3D2-AB0F-2349-B76A-8BE5009D9C3F}"/>
              </a:ext>
            </a:extLst>
          </p:cNvPr>
          <p:cNvGrpSpPr/>
          <p:nvPr/>
        </p:nvGrpSpPr>
        <p:grpSpPr>
          <a:xfrm>
            <a:off x="327546" y="3020291"/>
            <a:ext cx="6738272" cy="3447098"/>
            <a:chOff x="327546" y="3020291"/>
            <a:chExt cx="6738272" cy="34470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E2486-08F1-E24E-9E31-F3201312B7A5}"/>
                </a:ext>
              </a:extLst>
            </p:cNvPr>
            <p:cNvSpPr txBox="1"/>
            <p:nvPr/>
          </p:nvSpPr>
          <p:spPr>
            <a:xfrm>
              <a:off x="327546" y="3020291"/>
              <a:ext cx="6738272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General Electric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Bank of America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Ford Motor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Microsoft Corporation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Apple Inc.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AT&amp;T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Wells Fargo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Amazon.com Inc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Facebook Inc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Boeing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CO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29CEC4-9B9E-CE45-A7FE-557986852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5603" y="3069758"/>
              <a:ext cx="275843" cy="27584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687C4E-E876-7444-AF56-ABFA24C38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156" y="3390416"/>
              <a:ext cx="1700768" cy="1727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FE45B6-080F-5E4B-825E-48E2AA150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6216" y="3703425"/>
              <a:ext cx="597615" cy="22527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A355040-52AE-9B48-9512-8EAFE0F4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1561" y="4041823"/>
              <a:ext cx="1008921" cy="2147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A328FC-9764-8E4E-8C93-49AA9BC6A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1849" y="4279562"/>
              <a:ext cx="213652" cy="2537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86E6065-E5D4-AD48-8D64-218412ED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3807" y="4617699"/>
              <a:ext cx="522435" cy="2147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A0F1AAB-DA5D-174F-BDA1-8ADA6AF5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5703" y="4906760"/>
              <a:ext cx="256309" cy="2563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B2C13B6-807F-1448-8FD9-9FC8DE359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2247" y="5261662"/>
              <a:ext cx="748963" cy="22527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C7FF5DE-E5CB-254C-AD88-8B4474F0A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81849" y="5570464"/>
              <a:ext cx="844612" cy="16413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C233AC1-C018-2D48-BE9C-7B1CB60E2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3807" y="5774410"/>
              <a:ext cx="1168711" cy="27190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5919739-A606-AD44-B359-53FAED7DFC35}"/>
              </a:ext>
            </a:extLst>
          </p:cNvPr>
          <p:cNvSpPr txBox="1"/>
          <p:nvPr/>
        </p:nvSpPr>
        <p:spPr>
          <a:xfrm>
            <a:off x="6688707" y="2238662"/>
            <a:ext cx="4926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Elemento de ayuda en la inversión en bolsa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“Termometro del mercado”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Evaluación del rendimiento en las inversiones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Invertir sin elegir las empresas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DDD02C1-EEC8-9C4C-88B7-67F9D9FEC8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3827" y="3221024"/>
            <a:ext cx="4849300" cy="36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1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2ACE7-1FF4-CA47-B558-15BB423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6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19373-53B5-5D46-B800-20F48999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3E85A7C-219D-1346-A924-ABC6E23BF146}"/>
              </a:ext>
            </a:extLst>
          </p:cNvPr>
          <p:cNvGrpSpPr/>
          <p:nvPr/>
        </p:nvGrpSpPr>
        <p:grpSpPr>
          <a:xfrm>
            <a:off x="191069" y="177421"/>
            <a:ext cx="7137779" cy="791570"/>
            <a:chOff x="191069" y="177421"/>
            <a:chExt cx="7137779" cy="79157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3A3F77E-FB5F-304F-95AF-0D7DAFCC9EBD}"/>
                </a:ext>
              </a:extLst>
            </p:cNvPr>
            <p:cNvSpPr/>
            <p:nvPr/>
          </p:nvSpPr>
          <p:spPr>
            <a:xfrm>
              <a:off x="191069" y="177421"/>
              <a:ext cx="5063319" cy="791570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78062F-CFF7-0043-B3D6-F90999374DFA}"/>
                </a:ext>
              </a:extLst>
            </p:cNvPr>
            <p:cNvSpPr txBox="1"/>
            <p:nvPr/>
          </p:nvSpPr>
          <p:spPr>
            <a:xfrm>
              <a:off x="327546" y="272955"/>
              <a:ext cx="7001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Descripción del problema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6DF68-CDDF-2542-989B-D5EF64051A2D}"/>
              </a:ext>
            </a:extLst>
          </p:cNvPr>
          <p:cNvGrpSpPr/>
          <p:nvPr/>
        </p:nvGrpSpPr>
        <p:grpSpPr>
          <a:xfrm>
            <a:off x="880533" y="1913467"/>
            <a:ext cx="5215467" cy="829733"/>
            <a:chOff x="880533" y="1913467"/>
            <a:chExt cx="5215467" cy="82973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F16440-958F-0B4A-9F71-CDDC1A5A16F9}"/>
                </a:ext>
              </a:extLst>
            </p:cNvPr>
            <p:cNvSpPr/>
            <p:nvPr/>
          </p:nvSpPr>
          <p:spPr>
            <a:xfrm>
              <a:off x="880533" y="1913467"/>
              <a:ext cx="3945467" cy="82973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3AFF04-4C1A-214B-A79A-59F7978A4B75}"/>
                </a:ext>
              </a:extLst>
            </p:cNvPr>
            <p:cNvSpPr txBox="1"/>
            <p:nvPr/>
          </p:nvSpPr>
          <p:spPr>
            <a:xfrm>
              <a:off x="1141862" y="2129051"/>
              <a:ext cx="4954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Automata celular estocástico 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6B2F9BC-3BE0-D744-9E8B-855F6E6C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55" y="457200"/>
            <a:ext cx="5010100" cy="375757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70BDB1-A737-1141-9977-FED3912E6E35}"/>
              </a:ext>
            </a:extLst>
          </p:cNvPr>
          <p:cNvCxnSpPr/>
          <p:nvPr/>
        </p:nvCxnSpPr>
        <p:spPr>
          <a:xfrm>
            <a:off x="5104263" y="2329106"/>
            <a:ext cx="1528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8B2456-A072-684F-9805-2353FF9EF01E}"/>
              </a:ext>
            </a:extLst>
          </p:cNvPr>
          <p:cNvCxnSpPr/>
          <p:nvPr/>
        </p:nvCxnSpPr>
        <p:spPr>
          <a:xfrm>
            <a:off x="2825087" y="2961564"/>
            <a:ext cx="0" cy="10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D67562B-E097-124E-A6A5-9746A099878D}"/>
              </a:ext>
            </a:extLst>
          </p:cNvPr>
          <p:cNvGrpSpPr/>
          <p:nvPr/>
        </p:nvGrpSpPr>
        <p:grpSpPr>
          <a:xfrm>
            <a:off x="709684" y="4162567"/>
            <a:ext cx="5372667" cy="668740"/>
            <a:chOff x="709684" y="4162567"/>
            <a:chExt cx="5372667" cy="66874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EB9301C-CF5A-1B4D-AB4C-A37DF9DD57FE}"/>
                </a:ext>
              </a:extLst>
            </p:cNvPr>
            <p:cNvSpPr/>
            <p:nvPr/>
          </p:nvSpPr>
          <p:spPr>
            <a:xfrm>
              <a:off x="709684" y="4162567"/>
              <a:ext cx="4544704" cy="668740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586E9-6CA2-3745-84FE-C31A47E40791}"/>
                </a:ext>
              </a:extLst>
            </p:cNvPr>
            <p:cNvSpPr txBox="1"/>
            <p:nvPr/>
          </p:nvSpPr>
          <p:spPr>
            <a:xfrm>
              <a:off x="1141862" y="4328840"/>
              <a:ext cx="4940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Representa un mercado abierto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2832F1-4DDC-3B4C-A38F-D8958F733BCD}"/>
              </a:ext>
            </a:extLst>
          </p:cNvPr>
          <p:cNvGrpSpPr/>
          <p:nvPr/>
        </p:nvGrpSpPr>
        <p:grpSpPr>
          <a:xfrm>
            <a:off x="1191336" y="5495402"/>
            <a:ext cx="3581400" cy="469900"/>
            <a:chOff x="436033" y="5529975"/>
            <a:chExt cx="3581400" cy="4699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197595-7E78-3643-B8B6-2FD8C62A7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33" y="5529975"/>
              <a:ext cx="8890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EFF4BE-A54E-5A48-A141-782E2BCEE5C1}"/>
                </a:ext>
              </a:extLst>
            </p:cNvPr>
            <p:cNvSpPr txBox="1"/>
            <p:nvPr/>
          </p:nvSpPr>
          <p:spPr>
            <a:xfrm>
              <a:off x="1325033" y="5581957"/>
              <a:ext cx="269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    Comerciante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9D38E1-EFAB-6545-9D88-51C8D62312D4}"/>
              </a:ext>
            </a:extLst>
          </p:cNvPr>
          <p:cNvGrpSpPr/>
          <p:nvPr/>
        </p:nvGrpSpPr>
        <p:grpSpPr>
          <a:xfrm>
            <a:off x="6215070" y="4596357"/>
            <a:ext cx="5326513" cy="469900"/>
            <a:chOff x="5868537" y="4698172"/>
            <a:chExt cx="5326513" cy="4699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17174E-8A4A-404F-A5B1-9019AF5A48D9}"/>
                </a:ext>
              </a:extLst>
            </p:cNvPr>
            <p:cNvSpPr txBox="1"/>
            <p:nvPr/>
          </p:nvSpPr>
          <p:spPr>
            <a:xfrm>
              <a:off x="5868537" y="4788278"/>
              <a:ext cx="3050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Comerciantes activos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242763-EFE1-5A4E-BD89-2722BADF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2250" y="4698172"/>
              <a:ext cx="2082800" cy="4699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91495B-5C42-2746-B66C-3E50F1E329B1}"/>
              </a:ext>
            </a:extLst>
          </p:cNvPr>
          <p:cNvGrpSpPr/>
          <p:nvPr/>
        </p:nvGrpSpPr>
        <p:grpSpPr>
          <a:xfrm>
            <a:off x="6257403" y="5747439"/>
            <a:ext cx="4989806" cy="471489"/>
            <a:chOff x="5862344" y="5855214"/>
            <a:chExt cx="4989806" cy="4714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64A02C-1594-E14E-B9F3-BD9817A5E10D}"/>
                </a:ext>
              </a:extLst>
            </p:cNvPr>
            <p:cNvSpPr txBox="1"/>
            <p:nvPr/>
          </p:nvSpPr>
          <p:spPr>
            <a:xfrm>
              <a:off x="5862344" y="5957371"/>
              <a:ext cx="2913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Comerciantes inactivos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FAB2D7E-2E5E-574D-8BB5-65F9F1F30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2250" y="5855214"/>
              <a:ext cx="17399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5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2ACE7-1FF4-CA47-B558-15BB423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7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19373-53B5-5D46-B800-20F48999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3E85A7C-219D-1346-A924-ABC6E23BF146}"/>
              </a:ext>
            </a:extLst>
          </p:cNvPr>
          <p:cNvGrpSpPr/>
          <p:nvPr/>
        </p:nvGrpSpPr>
        <p:grpSpPr>
          <a:xfrm>
            <a:off x="191069" y="177421"/>
            <a:ext cx="7137779" cy="791570"/>
            <a:chOff x="191069" y="177421"/>
            <a:chExt cx="7137779" cy="79157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3A3F77E-FB5F-304F-95AF-0D7DAFCC9EBD}"/>
                </a:ext>
              </a:extLst>
            </p:cNvPr>
            <p:cNvSpPr/>
            <p:nvPr/>
          </p:nvSpPr>
          <p:spPr>
            <a:xfrm>
              <a:off x="191069" y="177421"/>
              <a:ext cx="5063319" cy="791570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78062F-CFF7-0043-B3D6-F90999374DFA}"/>
                </a:ext>
              </a:extLst>
            </p:cNvPr>
            <p:cNvSpPr txBox="1"/>
            <p:nvPr/>
          </p:nvSpPr>
          <p:spPr>
            <a:xfrm>
              <a:off x="327546" y="272955"/>
              <a:ext cx="7001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Descripción del problema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6DF68-CDDF-2542-989B-D5EF64051A2D}"/>
              </a:ext>
            </a:extLst>
          </p:cNvPr>
          <p:cNvGrpSpPr/>
          <p:nvPr/>
        </p:nvGrpSpPr>
        <p:grpSpPr>
          <a:xfrm>
            <a:off x="880533" y="1913467"/>
            <a:ext cx="5215467" cy="829733"/>
            <a:chOff x="880533" y="1913467"/>
            <a:chExt cx="5215467" cy="82973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F16440-958F-0B4A-9F71-CDDC1A5A16F9}"/>
                </a:ext>
              </a:extLst>
            </p:cNvPr>
            <p:cNvSpPr/>
            <p:nvPr/>
          </p:nvSpPr>
          <p:spPr>
            <a:xfrm>
              <a:off x="880533" y="1913467"/>
              <a:ext cx="3945467" cy="82973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3AFF04-4C1A-214B-A79A-59F7978A4B75}"/>
                </a:ext>
              </a:extLst>
            </p:cNvPr>
            <p:cNvSpPr txBox="1"/>
            <p:nvPr/>
          </p:nvSpPr>
          <p:spPr>
            <a:xfrm>
              <a:off x="1141862" y="2129051"/>
              <a:ext cx="4954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Automata celular estocástico 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6B2F9BC-3BE0-D744-9E8B-855F6E6C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55" y="457200"/>
            <a:ext cx="5010100" cy="375757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70BDB1-A737-1141-9977-FED3912E6E35}"/>
              </a:ext>
            </a:extLst>
          </p:cNvPr>
          <p:cNvCxnSpPr/>
          <p:nvPr/>
        </p:nvCxnSpPr>
        <p:spPr>
          <a:xfrm>
            <a:off x="5104263" y="2329106"/>
            <a:ext cx="1528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8B2456-A072-684F-9805-2353FF9EF01E}"/>
              </a:ext>
            </a:extLst>
          </p:cNvPr>
          <p:cNvCxnSpPr/>
          <p:nvPr/>
        </p:nvCxnSpPr>
        <p:spPr>
          <a:xfrm>
            <a:off x="2825087" y="2961564"/>
            <a:ext cx="0" cy="10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2832F1-4DDC-3B4C-A38F-D8958F733BCD}"/>
              </a:ext>
            </a:extLst>
          </p:cNvPr>
          <p:cNvGrpSpPr/>
          <p:nvPr/>
        </p:nvGrpSpPr>
        <p:grpSpPr>
          <a:xfrm>
            <a:off x="1672988" y="4943173"/>
            <a:ext cx="3581400" cy="469900"/>
            <a:chOff x="436033" y="5529975"/>
            <a:chExt cx="3581400" cy="4699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197595-7E78-3643-B8B6-2FD8C62A7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33" y="5529975"/>
              <a:ext cx="8890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EFF4BE-A54E-5A48-A141-782E2BCEE5C1}"/>
                </a:ext>
              </a:extLst>
            </p:cNvPr>
            <p:cNvSpPr txBox="1"/>
            <p:nvPr/>
          </p:nvSpPr>
          <p:spPr>
            <a:xfrm>
              <a:off x="1325033" y="5581957"/>
              <a:ext cx="269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    Comerciante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022A5C-FC29-FC49-B0B9-73DBF8540D02}"/>
              </a:ext>
            </a:extLst>
          </p:cNvPr>
          <p:cNvGrpSpPr/>
          <p:nvPr/>
        </p:nvGrpSpPr>
        <p:grpSpPr>
          <a:xfrm>
            <a:off x="6632812" y="4178400"/>
            <a:ext cx="4170655" cy="712618"/>
            <a:chOff x="6632812" y="4306256"/>
            <a:chExt cx="4170655" cy="756811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5D12E07-32BB-6844-A17F-BDD5186B921F}"/>
                </a:ext>
              </a:extLst>
            </p:cNvPr>
            <p:cNvSpPr/>
            <p:nvPr/>
          </p:nvSpPr>
          <p:spPr>
            <a:xfrm>
              <a:off x="6632812" y="4306256"/>
              <a:ext cx="4170655" cy="756811"/>
            </a:xfrm>
            <a:prstGeom prst="roundRect">
              <a:avLst/>
            </a:prstGeom>
            <a:solidFill>
              <a:srgbClr val="FFFC00">
                <a:alpha val="10000"/>
              </a:srgbClr>
            </a:solidFill>
            <a:ln>
              <a:solidFill>
                <a:srgbClr val="FFF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00CCF5-87D5-A247-98E5-4DEC8752C693}"/>
                </a:ext>
              </a:extLst>
            </p:cNvPr>
            <p:cNvSpPr txBox="1"/>
            <p:nvPr/>
          </p:nvSpPr>
          <p:spPr>
            <a:xfrm>
              <a:off x="6781800" y="4522015"/>
              <a:ext cx="32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Comprador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65B09B-4E3B-E34C-96C3-2EF0B07F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8505" y="4477139"/>
              <a:ext cx="1727200" cy="38967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07D7BA-3A38-9844-9D85-E3D17B42DF54}"/>
              </a:ext>
            </a:extLst>
          </p:cNvPr>
          <p:cNvGrpSpPr/>
          <p:nvPr/>
        </p:nvGrpSpPr>
        <p:grpSpPr>
          <a:xfrm>
            <a:off x="6632812" y="5090191"/>
            <a:ext cx="4170655" cy="712617"/>
            <a:chOff x="6632812" y="5332583"/>
            <a:chExt cx="4170655" cy="71261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C678A14-0A6E-9B40-B159-8FE50D27B478}"/>
                </a:ext>
              </a:extLst>
            </p:cNvPr>
            <p:cNvSpPr/>
            <p:nvPr/>
          </p:nvSpPr>
          <p:spPr>
            <a:xfrm>
              <a:off x="6632812" y="5332583"/>
              <a:ext cx="4170655" cy="712617"/>
            </a:xfrm>
            <a:prstGeom prst="roundRect">
              <a:avLst/>
            </a:prstGeom>
            <a:solidFill>
              <a:srgbClr val="521B93">
                <a:alpha val="10000"/>
              </a:srgbClr>
            </a:solidFill>
            <a:ln>
              <a:solidFill>
                <a:srgbClr val="521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35B3A0-D728-5642-B3E4-C622D49A75BC}"/>
                </a:ext>
              </a:extLst>
            </p:cNvPr>
            <p:cNvSpPr txBox="1"/>
            <p:nvPr/>
          </p:nvSpPr>
          <p:spPr>
            <a:xfrm>
              <a:off x="6844479" y="5483173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Vendedor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300467F-D9F1-AA41-8894-8EEFEA9DF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8505" y="5491803"/>
              <a:ext cx="1637039" cy="36933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13ED14-6B7D-CA41-807C-A77EB3905069}"/>
              </a:ext>
            </a:extLst>
          </p:cNvPr>
          <p:cNvGrpSpPr/>
          <p:nvPr/>
        </p:nvGrpSpPr>
        <p:grpSpPr>
          <a:xfrm>
            <a:off x="6703223" y="6001981"/>
            <a:ext cx="4100244" cy="719494"/>
            <a:chOff x="6703223" y="6001981"/>
            <a:chExt cx="4100244" cy="71949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E426DED-8717-5840-91B4-B52B0CE16BC0}"/>
                </a:ext>
              </a:extLst>
            </p:cNvPr>
            <p:cNvSpPr/>
            <p:nvPr/>
          </p:nvSpPr>
          <p:spPr>
            <a:xfrm>
              <a:off x="6703223" y="6001981"/>
              <a:ext cx="4100244" cy="719494"/>
            </a:xfrm>
            <a:prstGeom prst="roundRect">
              <a:avLst/>
            </a:prstGeom>
            <a:solidFill>
              <a:srgbClr val="009193">
                <a:alpha val="10000"/>
              </a:srgbClr>
            </a:solidFill>
            <a:ln>
              <a:solidFill>
                <a:srgbClr val="009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F2C47E-24B8-4F4A-B65B-D4EB3C4BCDE7}"/>
                </a:ext>
              </a:extLst>
            </p:cNvPr>
            <p:cNvSpPr txBox="1"/>
            <p:nvPr/>
          </p:nvSpPr>
          <p:spPr>
            <a:xfrm>
              <a:off x="6913293" y="6157177"/>
              <a:ext cx="1775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Inactivo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4B68BE9-7666-6542-8D34-EAAFDB33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08854" y="6194657"/>
              <a:ext cx="1336288" cy="360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51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19373-53B5-5D46-B800-20F48999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3E85A7C-219D-1346-A924-ABC6E23BF146}"/>
              </a:ext>
            </a:extLst>
          </p:cNvPr>
          <p:cNvGrpSpPr/>
          <p:nvPr/>
        </p:nvGrpSpPr>
        <p:grpSpPr>
          <a:xfrm>
            <a:off x="191069" y="177421"/>
            <a:ext cx="7137779" cy="791570"/>
            <a:chOff x="191069" y="177421"/>
            <a:chExt cx="7137779" cy="79157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3A3F77E-FB5F-304F-95AF-0D7DAFCC9EBD}"/>
                </a:ext>
              </a:extLst>
            </p:cNvPr>
            <p:cNvSpPr/>
            <p:nvPr/>
          </p:nvSpPr>
          <p:spPr>
            <a:xfrm>
              <a:off x="191069" y="177421"/>
              <a:ext cx="5063319" cy="791570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78062F-CFF7-0043-B3D6-F90999374DFA}"/>
                </a:ext>
              </a:extLst>
            </p:cNvPr>
            <p:cNvSpPr txBox="1"/>
            <p:nvPr/>
          </p:nvSpPr>
          <p:spPr>
            <a:xfrm>
              <a:off x="327546" y="272955"/>
              <a:ext cx="7001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Descripción del problema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6B2F9BC-3BE0-D744-9E8B-855F6E6C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55" y="457200"/>
            <a:ext cx="5010100" cy="375757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02832F1-4DDC-3B4C-A38F-D8958F733BCD}"/>
              </a:ext>
            </a:extLst>
          </p:cNvPr>
          <p:cNvGrpSpPr/>
          <p:nvPr/>
        </p:nvGrpSpPr>
        <p:grpSpPr>
          <a:xfrm>
            <a:off x="7222538" y="194488"/>
            <a:ext cx="3581400" cy="469900"/>
            <a:chOff x="436033" y="5529975"/>
            <a:chExt cx="3581400" cy="4699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197595-7E78-3643-B8B6-2FD8C62A7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33" y="5529975"/>
              <a:ext cx="8890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EFF4BE-A54E-5A48-A141-782E2BCEE5C1}"/>
                </a:ext>
              </a:extLst>
            </p:cNvPr>
            <p:cNvSpPr txBox="1"/>
            <p:nvPr/>
          </p:nvSpPr>
          <p:spPr>
            <a:xfrm>
              <a:off x="1325033" y="5581957"/>
              <a:ext cx="269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    Comerciante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68709E-9E03-094E-9E34-7C3DDC65D004}"/>
              </a:ext>
            </a:extLst>
          </p:cNvPr>
          <p:cNvGrpSpPr/>
          <p:nvPr/>
        </p:nvGrpSpPr>
        <p:grpSpPr>
          <a:xfrm>
            <a:off x="327546" y="1371600"/>
            <a:ext cx="6459309" cy="1778748"/>
            <a:chOff x="327546" y="1371600"/>
            <a:chExt cx="6459309" cy="177874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E6D3CD0-DB83-7D4F-8B29-9B6C008E61E2}"/>
                </a:ext>
              </a:extLst>
            </p:cNvPr>
            <p:cNvSpPr/>
            <p:nvPr/>
          </p:nvSpPr>
          <p:spPr>
            <a:xfrm>
              <a:off x="327546" y="1371600"/>
              <a:ext cx="5681000" cy="1778748"/>
            </a:xfrm>
            <a:prstGeom prst="roundRect">
              <a:avLst/>
            </a:prstGeom>
            <a:solidFill>
              <a:srgbClr val="0432FF">
                <a:alpha val="3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D6DD95-AAAB-B045-81EC-CFA3B7953320}"/>
                </a:ext>
              </a:extLst>
            </p:cNvPr>
            <p:cNvSpPr txBox="1"/>
            <p:nvPr/>
          </p:nvSpPr>
          <p:spPr>
            <a:xfrm>
              <a:off x="1672988" y="1587478"/>
              <a:ext cx="5113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¿Cómo evoluciona el sistema 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2A642C-D54C-D041-B582-B16ADC290799}"/>
                </a:ext>
              </a:extLst>
            </p:cNvPr>
            <p:cNvSpPr txBox="1"/>
            <p:nvPr/>
          </p:nvSpPr>
          <p:spPr>
            <a:xfrm>
              <a:off x="575733" y="2053678"/>
              <a:ext cx="58093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Percolación Directa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Modelo de Ising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Negociación estocástica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B9FDFD5-40CB-9C49-B691-BD8CF711CF1C}"/>
              </a:ext>
            </a:extLst>
          </p:cNvPr>
          <p:cNvSpPr txBox="1"/>
          <p:nvPr/>
        </p:nvSpPr>
        <p:spPr>
          <a:xfrm>
            <a:off x="3205294" y="4233495"/>
            <a:ext cx="5927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inversores se representan en una malla 2D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B91DD-A891-1044-804A-D350739A85AB}"/>
              </a:ext>
            </a:extLst>
          </p:cNvPr>
          <p:cNvSpPr txBox="1"/>
          <p:nvPr/>
        </p:nvSpPr>
        <p:spPr>
          <a:xfrm>
            <a:off x="1597259" y="5072226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inversores se unen a grupos de inversión (Modelo de incendio forestal)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Actualización sincronizada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información de cada inversión se comparte con todos los demás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47943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6" y="4049668"/>
            <a:ext cx="3463816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9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6657320" y="4044167"/>
            <a:ext cx="188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6733638" y="1161980"/>
            <a:ext cx="507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</a:rPr>
              <a:t>2. Percolación (Incendios Forestales)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B60751-7630-FD44-A8DA-DDB4D2B76BBE}"/>
              </a:ext>
            </a:extLst>
          </p:cNvPr>
          <p:cNvGrpSpPr/>
          <p:nvPr/>
        </p:nvGrpSpPr>
        <p:grpSpPr>
          <a:xfrm>
            <a:off x="209862" y="1133777"/>
            <a:ext cx="5105717" cy="2613600"/>
            <a:chOff x="209862" y="1133778"/>
            <a:chExt cx="5105717" cy="2612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4FEA96-0E14-E444-BBC0-D2C271E40B78}"/>
                </a:ext>
              </a:extLst>
            </p:cNvPr>
            <p:cNvSpPr txBox="1"/>
            <p:nvPr/>
          </p:nvSpPr>
          <p:spPr>
            <a:xfrm>
              <a:off x="384048" y="1161980"/>
              <a:ext cx="4224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/>
                <a:t>1. Descripción del problema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8DAA2-F567-674F-B3CE-6F6B22015450}"/>
                </a:ext>
              </a:extLst>
            </p:cNvPr>
            <p:cNvGrpSpPr/>
            <p:nvPr/>
          </p:nvGrpSpPr>
          <p:grpSpPr>
            <a:xfrm>
              <a:off x="209862" y="1133778"/>
              <a:ext cx="5105717" cy="2612065"/>
              <a:chOff x="209862" y="1133778"/>
              <a:chExt cx="5105717" cy="261206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5B697C3-CA0E-D345-B81B-52A8D7B86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0000"/>
              </a:blip>
              <a:stretch>
                <a:fillRect/>
              </a:stretch>
            </p:blipFill>
            <p:spPr>
              <a:xfrm>
                <a:off x="209862" y="2029266"/>
                <a:ext cx="5105717" cy="1716577"/>
              </a:xfrm>
              <a:prstGeom prst="rect">
                <a:avLst/>
              </a:prstGeom>
            </p:spPr>
          </p:pic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A3DBFA7-C205-A342-BBD9-E624CD216733}"/>
                  </a:ext>
                </a:extLst>
              </p:cNvPr>
              <p:cNvSpPr/>
              <p:nvPr/>
            </p:nvSpPr>
            <p:spPr>
              <a:xfrm>
                <a:off x="323366" y="1133778"/>
                <a:ext cx="3753960" cy="557266"/>
              </a:xfrm>
              <a:prstGeom prst="roundRect">
                <a:avLst/>
              </a:prstGeom>
              <a:solidFill>
                <a:schemeClr val="bg1">
                  <a:lumMod val="65000"/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O" dirty="0">
                  <a:solidFill>
                    <a:srgbClr val="0432FF"/>
                  </a:solidFill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F18617-AB09-E743-8F3A-A722FE56538B}"/>
              </a:ext>
            </a:extLst>
          </p:cNvPr>
          <p:cNvGrpSpPr/>
          <p:nvPr/>
        </p:nvGrpSpPr>
        <p:grpSpPr>
          <a:xfrm>
            <a:off x="5146784" y="1117502"/>
            <a:ext cx="6335682" cy="2980562"/>
            <a:chOff x="5146784" y="1117502"/>
            <a:chExt cx="6335682" cy="29805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A348B5-6C95-E042-8921-878CE64F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46784" y="1500202"/>
              <a:ext cx="3463816" cy="25978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E50E6F-88D7-2A4F-B303-6851759F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9152" y="1898827"/>
              <a:ext cx="1923753" cy="1945614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FF5EC3-D9BD-AE49-8937-52CD432EF1DE}"/>
                </a:ext>
              </a:extLst>
            </p:cNvPr>
            <p:cNvSpPr/>
            <p:nvPr/>
          </p:nvSpPr>
          <p:spPr>
            <a:xfrm>
              <a:off x="6616295" y="1117502"/>
              <a:ext cx="4866171" cy="557266"/>
            </a:xfrm>
            <a:prstGeom prst="roundRect">
              <a:avLst/>
            </a:prstGeom>
            <a:solidFill>
              <a:srgbClr val="008F00">
                <a:alpha val="9804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6616295" y="4024023"/>
            <a:ext cx="1994305" cy="557266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93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3597</TotalTime>
  <Words>598</Words>
  <Application>Microsoft Macintosh PowerPoint</Application>
  <PresentationFormat>Widescreen</PresentationFormat>
  <Paragraphs>142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 Méndez</dc:creator>
  <cp:lastModifiedBy>Johan Méndez</cp:lastModifiedBy>
  <cp:revision>44</cp:revision>
  <dcterms:created xsi:type="dcterms:W3CDTF">2020-05-24T02:04:42Z</dcterms:created>
  <dcterms:modified xsi:type="dcterms:W3CDTF">2020-06-18T21:14:10Z</dcterms:modified>
</cp:coreProperties>
</file>